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DM Serif Display" pitchFamily="2" charset="0"/>
      <p:regular r:id="rId29"/>
      <p: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bold r:id="rId40"/>
      <p:italic r:id="rId41"/>
      <p:boldItalic r:id="rId42"/>
    </p:embeddedFont>
    <p:embeddedFont>
      <p:font typeface="Share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7DDCE4-40DF-4E50-8BE1-10DE101EF5EE}">
  <a:tblStyle styleId="{737DDCE4-40DF-4E50-8BE1-10DE101EF5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6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1c2e6dc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1c2e6dc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1c2e6dc0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1c2e6dc0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1c2e6dc0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1c2e6dc0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c2e6dc0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1c2e6dc0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1c2e6dc0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1c2e6dc0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588ae0e4b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588ae0e4b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588ae0e4b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588ae0e4b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588ae0e4b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588ae0e4b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1d3e57e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91d3e57e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1d3e57e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1d3e57e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1d3e57e3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1d3e57e3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1d3e57e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1d3e57e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588ae0e4b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588ae0e4b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1d3e57e3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91d3e57e3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1d3e57e3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91d3e57e3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245df65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245df65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88ae0e4b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88ae0e4b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1c2e6d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1c2e6d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6a889f7a_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66a889f7a_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1c2e6dc0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1c2e6dc0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588ae0e4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588ae0e4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7" Type="http://schemas.openxmlformats.org/officeDocument/2006/relationships/slide" Target="../slides/slide26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2.xml"/><Relationship Id="rId5" Type="http://schemas.openxmlformats.org/officeDocument/2006/relationships/slide" Target="../slides/slide15.xml"/><Relationship Id="rId4" Type="http://schemas.openxmlformats.org/officeDocument/2006/relationships/slide" Target="../slides/slide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rId4" action="ppaction://hlinksldjump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rId4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rId5" action="ppaction://hlinksldjump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rId5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rId6" action="ppaction://hlinksldjump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rId6" action="ppaction://hlinksldjump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rId7" action="ppaction://hlinksldjump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rId7" action="ppaction://hlinksldjump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3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3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subTitle" idx="1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2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ubTitle" idx="3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4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ubTitle" idx="5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6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title" hasCustomPrompt="1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7"/>
          <p:cNvSpPr txBox="1">
            <a:spLocks noGrp="1"/>
          </p:cNvSpPr>
          <p:nvPr>
            <p:ph type="title" idx="7" hasCustomPrompt="1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7"/>
          <p:cNvSpPr txBox="1">
            <a:spLocks noGrp="1"/>
          </p:cNvSpPr>
          <p:nvPr>
            <p:ph type="title" idx="8" hasCustomPrompt="1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9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ctrTitle" idx="2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ctrTitle" idx="3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4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ctrTitle" idx="5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6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title" idx="7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8"/>
          <p:cNvSpPr txBox="1">
            <a:spLocks noGrp="1"/>
          </p:cNvSpPr>
          <p:nvPr>
            <p:ph type="title" idx="8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 idx="9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2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ctrTitle" idx="3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ctrTitle" idx="4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5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ctrTitle" idx="6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ctrTitle" idx="2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ctrTitle" idx="3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ctrTitle" idx="4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5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6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ctrTitle" idx="2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ctrTitle" idx="3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ctrTitle" idx="4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1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5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6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3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1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5" name="Google Shape;155;p3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5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8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1" name="Google Shape;161;p3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ctrTitle" idx="2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 idx="3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subTitle" idx="4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ctrTitle" idx="5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ubTitle" idx="6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ctrTitle" idx="7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subTitle" idx="8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2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ctrTitle" idx="3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4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ctrTitle" idx="5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6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ubTitle" idx="7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8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1_1"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ctrTitle" idx="2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ctrTitle" idx="3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ctrTitle" idx="4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ctrTitle" idx="5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6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7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subTitle" idx="8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1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ctrTitle" idx="2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subTitle" idx="3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ctrTitle" idx="4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5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ctrTitle" idx="6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7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0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subTitle" idx="1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title" idx="2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3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 idx="4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ubTitle" idx="5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6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subTitle" idx="7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8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9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ctrTitle" idx="13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6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ctrTitle" idx="2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 idx="3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4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ctrTitle" idx="5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6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ctrTitle" idx="7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8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ctrTitle" idx="9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subTitle" idx="13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ctrTitle" idx="14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subTitle" idx="15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43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ata.nashville.go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1846200" y="1510500"/>
            <a:ext cx="54516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Crime, City Services, and Resident Satisfaction in Nashville (2016 - 2018)</a:t>
            </a:r>
            <a:endParaRPr sz="4200"/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1"/>
          </p:nvPr>
        </p:nvSpPr>
        <p:spPr>
          <a:xfrm>
            <a:off x="5910475" y="46928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Ed Brown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Nashville Software School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Analytics Cohort 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25" y="73175"/>
            <a:ext cx="6106600" cy="49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" y="84663"/>
            <a:ext cx="4886026" cy="49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425" y="1083750"/>
            <a:ext cx="3786850" cy="308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950" y="63500"/>
            <a:ext cx="4924402" cy="50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75" y="1027388"/>
            <a:ext cx="3790119" cy="308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80220-2CBE-84E4-A077-F29055EC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49" y="628285"/>
            <a:ext cx="6610601" cy="3829415"/>
          </a:xfrm>
          <a:prstGeom prst="rect">
            <a:avLst/>
          </a:prstGeom>
        </p:spPr>
      </p:pic>
      <p:sp>
        <p:nvSpPr>
          <p:cNvPr id="396" name="Google Shape;396;p61"/>
          <p:cNvSpPr/>
          <p:nvPr/>
        </p:nvSpPr>
        <p:spPr>
          <a:xfrm>
            <a:off x="2667000" y="952500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2667075" y="1259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8" name="Google Shape;398;p61"/>
          <p:cNvSpPr/>
          <p:nvPr/>
        </p:nvSpPr>
        <p:spPr>
          <a:xfrm>
            <a:off x="2667075" y="1883825"/>
            <a:ext cx="438000" cy="22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9" name="Google Shape;399;p61"/>
          <p:cNvSpPr/>
          <p:nvPr/>
        </p:nvSpPr>
        <p:spPr>
          <a:xfrm>
            <a:off x="2667075" y="3164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0" name="Google Shape;400;p61"/>
          <p:cNvSpPr/>
          <p:nvPr/>
        </p:nvSpPr>
        <p:spPr>
          <a:xfrm>
            <a:off x="2667075" y="34692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1" name="Google Shape;401;p61"/>
          <p:cNvSpPr txBox="1">
            <a:spLocks noGrp="1"/>
          </p:cNvSpPr>
          <p:nvPr>
            <p:ph type="ctrTitle" idx="4294967295"/>
          </p:nvPr>
        </p:nvSpPr>
        <p:spPr>
          <a:xfrm>
            <a:off x="1514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02" name="Google Shape;402;p61"/>
          <p:cNvSpPr txBox="1"/>
          <p:nvPr/>
        </p:nvSpPr>
        <p:spPr>
          <a:xfrm>
            <a:off x="-9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analyzing the Top 10 ZIPs most dissatisfied with crime, we find that only 5 of them are in the worst areas for crime …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E16568-2B99-ACA5-7EFC-33F8C670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140975"/>
            <a:ext cx="6388100" cy="37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8" name="Google Shape;408;p62"/>
          <p:cNvSpPr/>
          <p:nvPr/>
        </p:nvSpPr>
        <p:spPr>
          <a:xfrm>
            <a:off x="322702" y="2021475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9" name="Google Shape;409;p62"/>
          <p:cNvSpPr/>
          <p:nvPr/>
        </p:nvSpPr>
        <p:spPr>
          <a:xfrm>
            <a:off x="304027" y="3229422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0" name="Google Shape;410;p62"/>
          <p:cNvSpPr/>
          <p:nvPr/>
        </p:nvSpPr>
        <p:spPr>
          <a:xfrm>
            <a:off x="304027" y="2625461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1" name="Google Shape;411;p62"/>
          <p:cNvSpPr/>
          <p:nvPr/>
        </p:nvSpPr>
        <p:spPr>
          <a:xfrm>
            <a:off x="322702" y="2308843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2" name="Google Shape;412;p62"/>
          <p:cNvSpPr/>
          <p:nvPr/>
        </p:nvSpPr>
        <p:spPr>
          <a:xfrm>
            <a:off x="322702" y="1446739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3" name="Google Shape;413;p62"/>
          <p:cNvSpPr txBox="1">
            <a:spLocks noGrp="1"/>
          </p:cNvSpPr>
          <p:nvPr>
            <p:ph type="ctrTitle" idx="4294967295"/>
          </p:nvPr>
        </p:nvSpPr>
        <p:spPr>
          <a:xfrm>
            <a:off x="67808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14" name="Google Shape;414;p62"/>
          <p:cNvSpPr txBox="1"/>
          <p:nvPr/>
        </p:nvSpPr>
        <p:spPr>
          <a:xfrm>
            <a:off x="66284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only 5 are for those most dissatisfied with police, as well.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20" name="Google Shape;420;p63"/>
          <p:cNvSpPr txBox="1">
            <a:spLocks noGrp="1"/>
          </p:cNvSpPr>
          <p:nvPr>
            <p:ph type="ctrTitle"/>
          </p:nvPr>
        </p:nvSpPr>
        <p:spPr>
          <a:xfrm flipH="1">
            <a:off x="2676020" y="2226953"/>
            <a:ext cx="2961493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hubNashville Requests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 idx="2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/>
        </p:nvSpPr>
        <p:spPr>
          <a:xfrm>
            <a:off x="412750" y="4614325"/>
            <a:ext cx="8339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Of the 10 ZIP codes with the most requests, 7 are also in the worst areas for crime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194725"/>
            <a:ext cx="8340160" cy="4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4"/>
          <p:cNvSpPr/>
          <p:nvPr/>
        </p:nvSpPr>
        <p:spPr>
          <a:xfrm rot="-2700000">
            <a:off x="15109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9" name="Google Shape;429;p64"/>
          <p:cNvSpPr/>
          <p:nvPr/>
        </p:nvSpPr>
        <p:spPr>
          <a:xfrm rot="-2700000">
            <a:off x="12061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0" name="Google Shape;430;p64"/>
          <p:cNvSpPr/>
          <p:nvPr/>
        </p:nvSpPr>
        <p:spPr>
          <a:xfrm rot="-2700000">
            <a:off x="920772" y="4136179"/>
            <a:ext cx="370807" cy="11964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1" name="Google Shape;431;p64"/>
          <p:cNvSpPr/>
          <p:nvPr/>
        </p:nvSpPr>
        <p:spPr>
          <a:xfrm rot="-2700000">
            <a:off x="1755237" y="4117426"/>
            <a:ext cx="344927" cy="1298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2" name="Google Shape;432;p64"/>
          <p:cNvSpPr/>
          <p:nvPr/>
        </p:nvSpPr>
        <p:spPr>
          <a:xfrm rot="-2700000">
            <a:off x="2050911" y="4095360"/>
            <a:ext cx="344927" cy="15570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3" name="Google Shape;433;p64"/>
          <p:cNvSpPr/>
          <p:nvPr/>
        </p:nvSpPr>
        <p:spPr>
          <a:xfrm rot="-2700000">
            <a:off x="2302122" y="4122813"/>
            <a:ext cx="371655" cy="13491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4" name="Google Shape;434;p64"/>
          <p:cNvSpPr/>
          <p:nvPr/>
        </p:nvSpPr>
        <p:spPr>
          <a:xfrm rot="-2700000">
            <a:off x="25946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5" name="Google Shape;435;p64"/>
          <p:cNvSpPr/>
          <p:nvPr/>
        </p:nvSpPr>
        <p:spPr>
          <a:xfrm rot="-2700000">
            <a:off x="31280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850" y="492875"/>
            <a:ext cx="6405599" cy="3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 txBox="1">
            <a:spLocks noGrp="1"/>
          </p:cNvSpPr>
          <p:nvPr>
            <p:ph type="ctrTitle" idx="4294967295"/>
          </p:nvPr>
        </p:nvSpPr>
        <p:spPr>
          <a:xfrm>
            <a:off x="-950" y="2730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Metro was Quick to Respond …</a:t>
            </a:r>
            <a:endParaRPr sz="2200"/>
          </a:p>
        </p:txBody>
      </p:sp>
      <p:sp>
        <p:nvSpPr>
          <p:cNvPr id="442" name="Google Shape;442;p65"/>
          <p:cNvSpPr txBox="1"/>
          <p:nvPr/>
        </p:nvSpPr>
        <p:spPr>
          <a:xfrm>
            <a:off x="-153350" y="10461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the 108,985 requests analyzed, it took anywhere from 1 to 2171 days to resolve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However, 75% of all requests were resolved within 7 days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5" y="1943575"/>
            <a:ext cx="3171834" cy="3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75" y="1943575"/>
            <a:ext cx="5530875" cy="30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6"/>
          <p:cNvSpPr txBox="1">
            <a:spLocks noGrp="1"/>
          </p:cNvSpPr>
          <p:nvPr>
            <p:ph type="ctrTitle" idx="4294967295"/>
          </p:nvPr>
        </p:nvSpPr>
        <p:spPr>
          <a:xfrm>
            <a:off x="136625" y="126400"/>
            <a:ext cx="706850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… But There Were Still Some Common Problem Areas</a:t>
            </a:r>
            <a:endParaRPr sz="2200" dirty="0"/>
          </a:p>
        </p:txBody>
      </p:sp>
      <p:sp>
        <p:nvSpPr>
          <p:cNvPr id="450" name="Google Shape;450;p66"/>
          <p:cNvSpPr txBox="1"/>
          <p:nvPr/>
        </p:nvSpPr>
        <p:spPr>
          <a:xfrm>
            <a:off x="136625" y="726550"/>
            <a:ext cx="89121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Top 10 ZIP Codes where service requests took more than 8 days to resolve, 8 were also in the worst areas for crime</a:t>
            </a:r>
            <a:endParaRPr sz="19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1" name="Google Shape;451;p66"/>
          <p:cNvSpPr/>
          <p:nvPr/>
        </p:nvSpPr>
        <p:spPr>
          <a:xfrm>
            <a:off x="2789575" y="297815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2" name="Google Shape;452;p66"/>
          <p:cNvSpPr/>
          <p:nvPr/>
        </p:nvSpPr>
        <p:spPr>
          <a:xfrm>
            <a:off x="2135500" y="2320668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3" name="Google Shape;453;p66"/>
          <p:cNvSpPr/>
          <p:nvPr/>
        </p:nvSpPr>
        <p:spPr>
          <a:xfrm>
            <a:off x="867825" y="23303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4" name="Google Shape;454;p66"/>
          <p:cNvSpPr/>
          <p:nvPr/>
        </p:nvSpPr>
        <p:spPr>
          <a:xfrm>
            <a:off x="230500" y="29399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5" name="Google Shape;455;p66"/>
          <p:cNvSpPr/>
          <p:nvPr/>
        </p:nvSpPr>
        <p:spPr>
          <a:xfrm>
            <a:off x="154300" y="37781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6" name="Google Shape;456;p66"/>
          <p:cNvSpPr/>
          <p:nvPr/>
        </p:nvSpPr>
        <p:spPr>
          <a:xfrm>
            <a:off x="6583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7" name="Google Shape;457;p66"/>
          <p:cNvSpPr/>
          <p:nvPr/>
        </p:nvSpPr>
        <p:spPr>
          <a:xfrm>
            <a:off x="1725100" y="4641800"/>
            <a:ext cx="457200" cy="237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8" name="Google Shape;458;p66"/>
          <p:cNvSpPr/>
          <p:nvPr/>
        </p:nvSpPr>
        <p:spPr>
          <a:xfrm>
            <a:off x="23347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D429F-08E4-9CFA-679D-4CC357D8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23" y="277083"/>
            <a:ext cx="6396139" cy="4385924"/>
          </a:xfrm>
          <a:prstGeom prst="rect">
            <a:avLst/>
          </a:prstGeom>
        </p:spPr>
      </p:pic>
      <p:sp>
        <p:nvSpPr>
          <p:cNvPr id="463" name="Google Shape;463;p67"/>
          <p:cNvSpPr txBox="1">
            <a:spLocks noGrp="1"/>
          </p:cNvSpPr>
          <p:nvPr>
            <p:ph type="ctrTitle" idx="4294967295"/>
          </p:nvPr>
        </p:nvSpPr>
        <p:spPr>
          <a:xfrm>
            <a:off x="75250" y="5778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Severe Offsets in Expectations</a:t>
            </a:r>
            <a:endParaRPr sz="2200"/>
          </a:p>
        </p:txBody>
      </p:sp>
      <p:sp>
        <p:nvSpPr>
          <p:cNvPr id="464" name="Google Shape;464;p67"/>
          <p:cNvSpPr txBox="1"/>
          <p:nvPr/>
        </p:nvSpPr>
        <p:spPr>
          <a:xfrm>
            <a:off x="75250" y="15033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ZIP Codes most dissatisfied with Trash and Debris, only 4 of them were in the Top 10 ZIP codes for longer resolution times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6" name="Google Shape;466;p67"/>
          <p:cNvSpPr/>
          <p:nvPr/>
        </p:nvSpPr>
        <p:spPr>
          <a:xfrm rot="-2700000">
            <a:off x="3946543" y="4126619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67"/>
          <p:cNvSpPr/>
          <p:nvPr/>
        </p:nvSpPr>
        <p:spPr>
          <a:xfrm rot="-2700000">
            <a:off x="5789975" y="4132793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8" name="Google Shape;468;p67"/>
          <p:cNvSpPr/>
          <p:nvPr/>
        </p:nvSpPr>
        <p:spPr>
          <a:xfrm rot="-2700000">
            <a:off x="6234175" y="4128456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9" name="Google Shape;469;p67"/>
          <p:cNvSpPr/>
          <p:nvPr/>
        </p:nvSpPr>
        <p:spPr>
          <a:xfrm rot="-2700000">
            <a:off x="7125293" y="4118317"/>
            <a:ext cx="486207" cy="23207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4" name="Google Shape;264;p50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5" name="Google Shape;265;p50"/>
          <p:cNvSpPr txBox="1">
            <a:spLocks noGrp="1"/>
          </p:cNvSpPr>
          <p:nvPr>
            <p:ph type="ctrTitle" idx="2"/>
          </p:nvPr>
        </p:nvSpPr>
        <p:spPr>
          <a:xfrm>
            <a:off x="2885692" y="19356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6" name="Google Shape;266;p50"/>
          <p:cNvSpPr txBox="1">
            <a:spLocks noGrp="1"/>
          </p:cNvSpPr>
          <p:nvPr>
            <p:ph type="subTitle" idx="1"/>
          </p:nvPr>
        </p:nvSpPr>
        <p:spPr>
          <a:xfrm>
            <a:off x="2133184" y="235678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project and goals</a:t>
            </a:r>
            <a:endParaRPr/>
          </a:p>
        </p:txBody>
      </p:sp>
      <p:sp>
        <p:nvSpPr>
          <p:cNvPr id="267" name="Google Shape;267;p5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" name="Google Shape;268;p50"/>
          <p:cNvSpPr txBox="1">
            <a:spLocks noGrp="1"/>
          </p:cNvSpPr>
          <p:nvPr>
            <p:ph type="ctrTitle" idx="4"/>
          </p:nvPr>
        </p:nvSpPr>
        <p:spPr>
          <a:xfrm>
            <a:off x="3999188" y="18872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 and Methodology</a:t>
            </a:r>
            <a:endParaRPr/>
          </a:p>
        </p:txBody>
      </p:sp>
      <p:sp>
        <p:nvSpPr>
          <p:cNvPr id="269" name="Google Shape;269;p50"/>
          <p:cNvSpPr txBox="1">
            <a:spLocks noGrp="1"/>
          </p:cNvSpPr>
          <p:nvPr>
            <p:ph type="subTitle" idx="5"/>
          </p:nvPr>
        </p:nvSpPr>
        <p:spPr>
          <a:xfrm>
            <a:off x="4240888" y="23073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datasets and how they were used</a:t>
            </a:r>
            <a:endParaRPr/>
          </a:p>
        </p:txBody>
      </p:sp>
      <p:sp>
        <p:nvSpPr>
          <p:cNvPr id="270" name="Google Shape;270;p50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ctrTitle" idx="7"/>
          </p:nvPr>
        </p:nvSpPr>
        <p:spPr>
          <a:xfrm>
            <a:off x="6974340" y="18942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subTitle" idx="8"/>
          </p:nvPr>
        </p:nvSpPr>
        <p:spPr>
          <a:xfrm>
            <a:off x="6512506" y="23073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most impacted areas in Nashville</a:t>
            </a:r>
            <a:endParaRPr/>
          </a:p>
        </p:txBody>
      </p:sp>
      <p:sp>
        <p:nvSpPr>
          <p:cNvPr id="273" name="Google Shape;273;p50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4" name="Google Shape;274;p50"/>
          <p:cNvSpPr txBox="1">
            <a:spLocks noGrp="1"/>
          </p:cNvSpPr>
          <p:nvPr>
            <p:ph type="ctrTitle" idx="13"/>
          </p:nvPr>
        </p:nvSpPr>
        <p:spPr>
          <a:xfrm>
            <a:off x="725626" y="36325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Requests</a:t>
            </a:r>
            <a:endParaRPr/>
          </a:p>
        </p:txBody>
      </p:sp>
      <p:sp>
        <p:nvSpPr>
          <p:cNvPr id="275" name="Google Shape;275;p50"/>
          <p:cNvSpPr txBox="1">
            <a:spLocks noGrp="1"/>
          </p:cNvSpPr>
          <p:nvPr>
            <p:ph type="subTitle" idx="14"/>
          </p:nvPr>
        </p:nvSpPr>
        <p:spPr>
          <a:xfrm>
            <a:off x="725625" y="40475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requests submitted to hubNashville</a:t>
            </a:r>
            <a:endParaRPr/>
          </a:p>
        </p:txBody>
      </p:sp>
      <p:sp>
        <p:nvSpPr>
          <p:cNvPr id="276" name="Google Shape;276;p50">
            <a:hlinkClick r:id="rId6" action="ppaction://hlinksldjump"/>
          </p:cNvPr>
          <p:cNvSpPr txBox="1">
            <a:spLocks noGrp="1"/>
          </p:cNvSpPr>
          <p:nvPr>
            <p:ph type="title" idx="15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7" name="Google Shape;277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ctrTitle" idx="19"/>
          </p:nvPr>
        </p:nvSpPr>
        <p:spPr>
          <a:xfrm>
            <a:off x="28819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Recommendations</a:t>
            </a:r>
            <a:endParaRPr/>
          </a:p>
        </p:txBody>
      </p:sp>
      <p:sp>
        <p:nvSpPr>
          <p:cNvPr id="279" name="Google Shape;279;p50"/>
          <p:cNvSpPr txBox="1">
            <a:spLocks noGrp="1"/>
          </p:cNvSpPr>
          <p:nvPr>
            <p:ph type="subTitle" idx="20"/>
          </p:nvPr>
        </p:nvSpPr>
        <p:spPr>
          <a:xfrm>
            <a:off x="28819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next</a:t>
            </a:r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ctrTitle"/>
          </p:nvPr>
        </p:nvSpPr>
        <p:spPr>
          <a:xfrm>
            <a:off x="713225" y="439625"/>
            <a:ext cx="251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Agenda</a:t>
            </a:r>
            <a:endParaRPr sz="3800"/>
          </a:p>
        </p:txBody>
      </p:sp>
      <p:sp>
        <p:nvSpPr>
          <p:cNvPr id="281" name="Google Shape;281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5156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2" name="Google Shape;282;p50"/>
          <p:cNvSpPr txBox="1">
            <a:spLocks noGrp="1"/>
          </p:cNvSpPr>
          <p:nvPr>
            <p:ph type="ctrTitle" idx="19"/>
          </p:nvPr>
        </p:nvSpPr>
        <p:spPr>
          <a:xfrm>
            <a:off x="52441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Demonstration</a:t>
            </a:r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subTitle" idx="20"/>
          </p:nvPr>
        </p:nvSpPr>
        <p:spPr>
          <a:xfrm>
            <a:off x="52441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Nashville neighborhoods that interest you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7C247-DED6-7869-3B49-F5DE8E35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850" y="339785"/>
            <a:ext cx="6484618" cy="4446595"/>
          </a:xfrm>
          <a:prstGeom prst="rect">
            <a:avLst/>
          </a:prstGeom>
        </p:spPr>
      </p:pic>
      <p:sp>
        <p:nvSpPr>
          <p:cNvPr id="474" name="Google Shape;474;p68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just 3 of those dissatisfied with Streets and Sidewalks were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5" name="Google Shape;475;p68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sp>
        <p:nvSpPr>
          <p:cNvPr id="477" name="Google Shape;477;p68"/>
          <p:cNvSpPr/>
          <p:nvPr/>
        </p:nvSpPr>
        <p:spPr>
          <a:xfrm rot="-2700000">
            <a:off x="4341084" y="4236805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8" name="Google Shape;478;p68"/>
          <p:cNvSpPr/>
          <p:nvPr/>
        </p:nvSpPr>
        <p:spPr>
          <a:xfrm rot="-2700000">
            <a:off x="6185632" y="4235051"/>
            <a:ext cx="451417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68"/>
          <p:cNvSpPr/>
          <p:nvPr/>
        </p:nvSpPr>
        <p:spPr>
          <a:xfrm rot="-2700000">
            <a:off x="7094763" y="4236803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AFCE0-24D3-E259-9AFE-83E3C849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50" y="516250"/>
            <a:ext cx="6339731" cy="4140232"/>
          </a:xfrm>
          <a:prstGeom prst="rect">
            <a:avLst/>
          </a:prstGeom>
        </p:spPr>
      </p:pic>
      <p:sp>
        <p:nvSpPr>
          <p:cNvPr id="484" name="Google Shape;484;p69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and 3 final ones in those most dissatisfied with Codes Enforcement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5" name="Google Shape;485;p69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sp>
        <p:nvSpPr>
          <p:cNvPr id="487" name="Google Shape;487;p69"/>
          <p:cNvSpPr/>
          <p:nvPr/>
        </p:nvSpPr>
        <p:spPr>
          <a:xfrm rot="-2700000">
            <a:off x="459386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8" name="Google Shape;488;p69"/>
          <p:cNvSpPr/>
          <p:nvPr/>
        </p:nvSpPr>
        <p:spPr>
          <a:xfrm rot="-2700000">
            <a:off x="632531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9" name="Google Shape;489;p69"/>
          <p:cNvSpPr/>
          <p:nvPr/>
        </p:nvSpPr>
        <p:spPr>
          <a:xfrm rot="-2700000">
            <a:off x="7161385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2"/>
          </p:nvPr>
        </p:nvSpPr>
        <p:spPr>
          <a:xfrm flipH="1">
            <a:off x="14788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00">
                <a:solidFill>
                  <a:schemeClr val="dk1"/>
                </a:solidFill>
              </a:rPr>
              <a:t>05</a:t>
            </a:r>
            <a:endParaRPr sz="14700">
              <a:solidFill>
                <a:schemeClr val="dk1"/>
              </a:solidFill>
            </a:endParaRPr>
          </a:p>
        </p:txBody>
      </p:sp>
      <p:sp>
        <p:nvSpPr>
          <p:cNvPr id="496" name="Google Shape;496;p70"/>
          <p:cNvSpPr txBox="1">
            <a:spLocks noGrp="1"/>
          </p:cNvSpPr>
          <p:nvPr>
            <p:ph type="ctrTitle"/>
          </p:nvPr>
        </p:nvSpPr>
        <p:spPr>
          <a:xfrm flipH="1">
            <a:off x="3604800" y="2269925"/>
            <a:ext cx="3249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Conclusions 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and Recommendations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1"/>
          <p:cNvSpPr txBox="1">
            <a:spLocks noGrp="1"/>
          </p:cNvSpPr>
          <p:nvPr>
            <p:ph type="ctrTitle" idx="2"/>
          </p:nvPr>
        </p:nvSpPr>
        <p:spPr>
          <a:xfrm>
            <a:off x="647400" y="3840312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3)  More Data Needed to Substantiate      </a:t>
            </a:r>
            <a:br>
              <a:rPr lang="en" sz="1800" dirty="0"/>
            </a:br>
            <a:r>
              <a:rPr lang="en" sz="1800" dirty="0"/>
              <a:t>      Resident Survey Claims</a:t>
            </a:r>
            <a:endParaRPr sz="1800" dirty="0"/>
          </a:p>
        </p:txBody>
      </p:sp>
      <p:sp>
        <p:nvSpPr>
          <p:cNvPr id="502" name="Google Shape;502;p71"/>
          <p:cNvSpPr txBox="1">
            <a:spLocks noGrp="1"/>
          </p:cNvSpPr>
          <p:nvPr>
            <p:ph type="ctrTitle" idx="3"/>
          </p:nvPr>
        </p:nvSpPr>
        <p:spPr>
          <a:xfrm>
            <a:off x="637025" y="1226100"/>
            <a:ext cx="40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1)  Not Always a Strong Correlation   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    Between High Crime/Speed of </a:t>
            </a:r>
            <a:br>
              <a:rPr lang="en" sz="1800" dirty="0"/>
            </a:br>
            <a:r>
              <a:rPr lang="en" sz="1800" dirty="0"/>
              <a:t>     </a:t>
            </a:r>
            <a:r>
              <a:rPr lang="en" sz="1800"/>
              <a:t>Service and </a:t>
            </a:r>
            <a:r>
              <a:rPr lang="en" sz="1800" dirty="0"/>
              <a:t>Resident Satisfaction</a:t>
            </a:r>
            <a:endParaRPr sz="1800" dirty="0"/>
          </a:p>
        </p:txBody>
      </p:sp>
      <p:sp>
        <p:nvSpPr>
          <p:cNvPr id="503" name="Google Shape;503;p71"/>
          <p:cNvSpPr txBox="1">
            <a:spLocks noGrp="1"/>
          </p:cNvSpPr>
          <p:nvPr>
            <p:ph type="ctrTitle" idx="5"/>
          </p:nvPr>
        </p:nvSpPr>
        <p:spPr>
          <a:xfrm>
            <a:off x="637025" y="2279012"/>
            <a:ext cx="3739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2)  There Was a High Correlation in       </a:t>
            </a:r>
            <a:br>
              <a:rPr lang="en" sz="1800" dirty="0"/>
            </a:br>
            <a:r>
              <a:rPr lang="en" sz="1800" dirty="0"/>
              <a:t>       Four ZIP Codes </a:t>
            </a:r>
            <a:endParaRPr sz="1800" dirty="0"/>
          </a:p>
        </p:txBody>
      </p:sp>
      <p:sp>
        <p:nvSpPr>
          <p:cNvPr id="504" name="Google Shape;504;p71"/>
          <p:cNvSpPr txBox="1">
            <a:spLocks noGrp="1"/>
          </p:cNvSpPr>
          <p:nvPr>
            <p:ph type="subTitle" idx="1"/>
          </p:nvPr>
        </p:nvSpPr>
        <p:spPr>
          <a:xfrm>
            <a:off x="941825" y="2787400"/>
            <a:ext cx="34449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37013 - Antioch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37115 - Madison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37207 - Brooklyn Heights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37208 - North Nashville/Germantown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 </a:t>
            </a:r>
            <a:endParaRPr sz="1200" dirty="0"/>
          </a:p>
        </p:txBody>
      </p:sp>
      <p:sp>
        <p:nvSpPr>
          <p:cNvPr id="505" name="Google Shape;505;p71"/>
          <p:cNvSpPr txBox="1">
            <a:spLocks noGrp="1"/>
          </p:cNvSpPr>
          <p:nvPr>
            <p:ph type="ctrTitle"/>
          </p:nvPr>
        </p:nvSpPr>
        <p:spPr>
          <a:xfrm>
            <a:off x="647400" y="470625"/>
            <a:ext cx="23493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Conclusions</a:t>
            </a:r>
            <a:endParaRPr sz="2800"/>
          </a:p>
        </p:txBody>
      </p:sp>
      <p:pic>
        <p:nvPicPr>
          <p:cNvPr id="506" name="Google Shape;506;p71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>
            <a:spLocks noGrp="1"/>
          </p:cNvSpPr>
          <p:nvPr>
            <p:ph type="ctrTitle" idx="2"/>
          </p:nvPr>
        </p:nvSpPr>
        <p:spPr>
          <a:xfrm>
            <a:off x="4294625" y="33187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3)  Expand Data Collected for MNPD   </a:t>
            </a:r>
            <a:br>
              <a:rPr lang="en" sz="1800" dirty="0"/>
            </a:br>
            <a:r>
              <a:rPr lang="en" sz="1800" dirty="0"/>
              <a:t>      Incidents and hubNashville    </a:t>
            </a:r>
            <a:br>
              <a:rPr lang="en" sz="1800" dirty="0"/>
            </a:br>
            <a:r>
              <a:rPr lang="en" sz="1800" dirty="0"/>
              <a:t>      Requests to Validate Survey </a:t>
            </a:r>
            <a:br>
              <a:rPr lang="en" sz="1800" dirty="0"/>
            </a:br>
            <a:r>
              <a:rPr lang="en" sz="1800" dirty="0"/>
              <a:t>      Responses</a:t>
            </a:r>
            <a:endParaRPr sz="1800" dirty="0"/>
          </a:p>
        </p:txBody>
      </p:sp>
      <p:sp>
        <p:nvSpPr>
          <p:cNvPr id="512" name="Google Shape;512;p72"/>
          <p:cNvSpPr txBox="1">
            <a:spLocks noGrp="1"/>
          </p:cNvSpPr>
          <p:nvPr>
            <p:ph type="ctrTitle" idx="3"/>
          </p:nvPr>
        </p:nvSpPr>
        <p:spPr>
          <a:xfrm>
            <a:off x="4222659" y="1321524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/>
              <a:t>1)  Conduct a New Resident </a:t>
            </a:r>
            <a:br>
              <a:rPr lang="en" sz="1800" dirty="0"/>
            </a:br>
            <a:r>
              <a:rPr lang="en" sz="1800" dirty="0"/>
              <a:t>     Satisfaction Survey</a:t>
            </a:r>
            <a:endParaRPr sz="1800" dirty="0"/>
          </a:p>
        </p:txBody>
      </p:sp>
      <p:sp>
        <p:nvSpPr>
          <p:cNvPr id="513" name="Google Shape;513;p72"/>
          <p:cNvSpPr txBox="1">
            <a:spLocks noGrp="1"/>
          </p:cNvSpPr>
          <p:nvPr>
            <p:ph type="ctrTitle" idx="5"/>
          </p:nvPr>
        </p:nvSpPr>
        <p:spPr>
          <a:xfrm>
            <a:off x="4294625" y="2049725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2)  Focus Improvement Efforts on    </a:t>
            </a:r>
            <a:br>
              <a:rPr lang="en" sz="1800" dirty="0"/>
            </a:br>
            <a:r>
              <a:rPr lang="en" sz="1800" dirty="0"/>
              <a:t>      the Four Identified ZIP Codes</a:t>
            </a:r>
            <a:endParaRPr sz="1800" dirty="0"/>
          </a:p>
        </p:txBody>
      </p:sp>
      <p:sp>
        <p:nvSpPr>
          <p:cNvPr id="514" name="Google Shape;514;p72"/>
          <p:cNvSpPr txBox="1">
            <a:spLocks noGrp="1"/>
          </p:cNvSpPr>
          <p:nvPr>
            <p:ph type="ctrTitle"/>
          </p:nvPr>
        </p:nvSpPr>
        <p:spPr>
          <a:xfrm>
            <a:off x="3390600" y="470625"/>
            <a:ext cx="3434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Recommendations</a:t>
            </a:r>
            <a:endParaRPr sz="2800"/>
          </a:p>
        </p:txBody>
      </p:sp>
      <p:pic>
        <p:nvPicPr>
          <p:cNvPr id="515" name="Google Shape;515;p72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2"/>
          <p:cNvSpPr txBox="1">
            <a:spLocks noGrp="1"/>
          </p:cNvSpPr>
          <p:nvPr>
            <p:ph type="subTitle" idx="1"/>
          </p:nvPr>
        </p:nvSpPr>
        <p:spPr>
          <a:xfrm>
            <a:off x="4599425" y="266247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Stronger Crime Prevention Efforts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Quicker resolutions to Trash, Streets, and Property Requests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522" name="Google Shape;522;p73"/>
          <p:cNvSpPr txBox="1">
            <a:spLocks noGrp="1"/>
          </p:cNvSpPr>
          <p:nvPr>
            <p:ph type="ctrTitle"/>
          </p:nvPr>
        </p:nvSpPr>
        <p:spPr>
          <a:xfrm flipH="1">
            <a:off x="3666050" y="2120525"/>
            <a:ext cx="32496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Dashboard Demonstration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523" name="Google Shape;523;p73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529" name="Google Shape;529;p74"/>
          <p:cNvSpPr txBox="1">
            <a:spLocks noGrp="1"/>
          </p:cNvSpPr>
          <p:nvPr>
            <p:ph type="ctrTitle"/>
          </p:nvPr>
        </p:nvSpPr>
        <p:spPr>
          <a:xfrm flipH="1">
            <a:off x="3160050" y="2662767"/>
            <a:ext cx="2823900" cy="16012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 dirty="0">
                <a:solidFill>
                  <a:schemeClr val="dk1"/>
                </a:solidFill>
              </a:rPr>
              <a:t>Special Thanks</a:t>
            </a:r>
            <a:endParaRPr sz="1050" u="sn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AJ Grande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Chase Taylor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Dibran Rexhepi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Olariche </a:t>
            </a:r>
            <a:r>
              <a:rPr lang="en" sz="1050" dirty="0">
                <a:solidFill>
                  <a:schemeClr val="dk1"/>
                </a:solidFill>
              </a:rPr>
              <a:t>“Ola” Obi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Alex Wright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Sobiya Uddin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Members of NSS DA Cohort 09</a:t>
            </a:r>
            <a:br>
              <a:rPr lang="en" sz="1050" dirty="0">
                <a:solidFill>
                  <a:schemeClr val="dk1"/>
                </a:solidFill>
              </a:rPr>
            </a:br>
            <a:r>
              <a:rPr lang="en" sz="1050" dirty="0">
                <a:solidFill>
                  <a:schemeClr val="dk1"/>
                </a:solidFill>
              </a:rPr>
              <a:t>The Staff of Nashville Software School</a:t>
            </a:r>
            <a:endParaRPr sz="1050" dirty="0">
              <a:solidFill>
                <a:schemeClr val="dk1"/>
              </a:solidFill>
            </a:endParaRPr>
          </a:p>
        </p:txBody>
      </p:sp>
      <p:sp>
        <p:nvSpPr>
          <p:cNvPr id="2" name="Google Shape;529;p74">
            <a:extLst>
              <a:ext uri="{FF2B5EF4-FFF2-40B4-BE49-F238E27FC236}">
                <a16:creationId xmlns:a16="http://schemas.microsoft.com/office/drawing/2014/main" id="{C2ED3DD8-A354-8540-AEDF-9FD6D8F2F43F}"/>
              </a:ext>
            </a:extLst>
          </p:cNvPr>
          <p:cNvSpPr txBox="1">
            <a:spLocks/>
          </p:cNvSpPr>
          <p:nvPr/>
        </p:nvSpPr>
        <p:spPr>
          <a:xfrm flipH="1">
            <a:off x="3160050" y="1924775"/>
            <a:ext cx="2823900" cy="73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dk1"/>
                </a:solidFill>
              </a:rPr>
              <a:t>Questions</a:t>
            </a:r>
            <a:endParaRPr lang="en-US" sz="10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ctrTitle"/>
          </p:nvPr>
        </p:nvSpPr>
        <p:spPr>
          <a:xfrm flipH="1">
            <a:off x="38729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ctrTitle"/>
          </p:nvPr>
        </p:nvSpPr>
        <p:spPr>
          <a:xfrm>
            <a:off x="424500" y="2632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Questions</a:t>
            </a:r>
            <a:endParaRPr sz="2200"/>
          </a:p>
        </p:txBody>
      </p:sp>
      <p:sp>
        <p:nvSpPr>
          <p:cNvPr id="296" name="Google Shape;296;p52"/>
          <p:cNvSpPr txBox="1"/>
          <p:nvPr/>
        </p:nvSpPr>
        <p:spPr>
          <a:xfrm>
            <a:off x="424500" y="1288200"/>
            <a:ext cx="21219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areas of Nashville are most impacted by crime?</a:t>
            </a:r>
            <a:b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Are the residents in those areas more dissatisfied with crime and police than other areas?</a:t>
            </a:r>
            <a:b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Does </a:t>
            </a:r>
            <a:r>
              <a:rPr lang="en-US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living in a high-crime areas skew residents’ perceptions of other city services, as well?</a:t>
            </a:r>
            <a:br>
              <a:rPr lang="en-US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anything be done to improve conditions?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00" y="76200"/>
            <a:ext cx="6292797" cy="420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ctrTitle"/>
          </p:nvPr>
        </p:nvSpPr>
        <p:spPr>
          <a:xfrm>
            <a:off x="6596700" y="3871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This project?</a:t>
            </a:r>
            <a:endParaRPr sz="2200"/>
          </a:p>
        </p:txBody>
      </p:sp>
      <p:sp>
        <p:nvSpPr>
          <p:cNvPr id="303" name="Google Shape;303;p53"/>
          <p:cNvSpPr txBox="1"/>
          <p:nvPr/>
        </p:nvSpPr>
        <p:spPr>
          <a:xfrm>
            <a:off x="6596700" y="1243750"/>
            <a:ext cx="23145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Worked for Metro since July 2019</a:t>
            </a:r>
            <a:b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Crime and its impact on an area of personal of interest</a:t>
            </a:r>
            <a:b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Leverage skills I’ve developed in this course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5650"/>
            <a:ext cx="6291896" cy="41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310" name="Google Shape;310;p54"/>
          <p:cNvSpPr txBox="1">
            <a:spLocks noGrp="1"/>
          </p:cNvSpPr>
          <p:nvPr>
            <p:ph type="ctrTitle"/>
          </p:nvPr>
        </p:nvSpPr>
        <p:spPr>
          <a:xfrm flipH="1">
            <a:off x="2662125" y="2536475"/>
            <a:ext cx="29682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Used and Methodology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54"/>
          <p:cNvSpPr txBox="1">
            <a:spLocks noGrp="1"/>
          </p:cNvSpPr>
          <p:nvPr>
            <p:ph type="title" idx="2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>
            <a:spLocks noGrp="1"/>
          </p:cNvSpPr>
          <p:nvPr>
            <p:ph type="ctrTitle" idx="2"/>
          </p:nvPr>
        </p:nvSpPr>
        <p:spPr>
          <a:xfrm>
            <a:off x="1627625" y="36235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(311) Service Requests</a:t>
            </a:r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ctrTitle" idx="3"/>
          </p:nvPr>
        </p:nvSpPr>
        <p:spPr>
          <a:xfrm>
            <a:off x="1627625" y="1911900"/>
            <a:ext cx="28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ctrTitle" idx="5"/>
          </p:nvPr>
        </p:nvSpPr>
        <p:spPr>
          <a:xfrm>
            <a:off x="1627625" y="2735525"/>
            <a:ext cx="325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 Resident Survey Responses</a:t>
            </a:r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subTitle" idx="1"/>
          </p:nvPr>
        </p:nvSpPr>
        <p:spPr>
          <a:xfrm>
            <a:off x="1627625" y="2950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Responses by Metro residents about crime, quality of life, trash services, and other areas</a:t>
            </a:r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subTitle" idx="6"/>
          </p:nvPr>
        </p:nvSpPr>
        <p:spPr>
          <a:xfrm>
            <a:off x="1627625" y="3838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Requests for service for things like street maintenance, trash removal, etc.</a:t>
            </a:r>
            <a:endParaRPr/>
          </a:p>
        </p:txBody>
      </p:sp>
      <p:sp>
        <p:nvSpPr>
          <p:cNvPr id="321" name="Google Shape;321;p55"/>
          <p:cNvSpPr txBox="1">
            <a:spLocks noGrp="1"/>
          </p:cNvSpPr>
          <p:nvPr>
            <p:ph type="subTitle" idx="8"/>
          </p:nvPr>
        </p:nvSpPr>
        <p:spPr>
          <a:xfrm>
            <a:off x="1627625" y="2139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 of incidents that Metro Nashville Police have responded to, with supporting info</a:t>
            </a:r>
            <a:endParaRPr/>
          </a:p>
        </p:txBody>
      </p:sp>
      <p:sp>
        <p:nvSpPr>
          <p:cNvPr id="322" name="Google Shape;322;p5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Used</a:t>
            </a:r>
            <a:endParaRPr sz="2200"/>
          </a:p>
        </p:txBody>
      </p:sp>
      <p:pic>
        <p:nvPicPr>
          <p:cNvPr id="323" name="Google Shape;323;p55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55"/>
          <p:cNvGrpSpPr/>
          <p:nvPr/>
        </p:nvGrpSpPr>
        <p:grpSpPr>
          <a:xfrm>
            <a:off x="1056121" y="2921207"/>
            <a:ext cx="371395" cy="301279"/>
            <a:chOff x="7550258" y="3832670"/>
            <a:chExt cx="371395" cy="301279"/>
          </a:xfrm>
        </p:grpSpPr>
        <p:sp>
          <p:nvSpPr>
            <p:cNvPr id="325" name="Google Shape;325;p55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5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5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5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5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5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5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5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5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5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5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5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5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5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5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5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55"/>
          <p:cNvSpPr txBox="1">
            <a:spLocks noGrp="1"/>
          </p:cNvSpPr>
          <p:nvPr>
            <p:ph type="subTitle" idx="8"/>
          </p:nvPr>
        </p:nvSpPr>
        <p:spPr>
          <a:xfrm>
            <a:off x="730150" y="870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All data is open data available  through the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data.nashville.gov portal</a:t>
            </a:r>
            <a:r>
              <a:rPr lang="en" sz="1200"/>
              <a:t> and does not contain PID or sensitive information</a:t>
            </a:r>
            <a:endParaRPr sz="1200"/>
          </a:p>
        </p:txBody>
      </p:sp>
      <p:grpSp>
        <p:nvGrpSpPr>
          <p:cNvPr id="344" name="Google Shape;344;p55"/>
          <p:cNvGrpSpPr/>
          <p:nvPr/>
        </p:nvGrpSpPr>
        <p:grpSpPr>
          <a:xfrm>
            <a:off x="1138478" y="2117946"/>
            <a:ext cx="269343" cy="348543"/>
            <a:chOff x="3119678" y="3360146"/>
            <a:chExt cx="269343" cy="348543"/>
          </a:xfrm>
        </p:grpSpPr>
        <p:sp>
          <p:nvSpPr>
            <p:cNvPr id="345" name="Google Shape;345;p55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5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5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5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5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5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5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55"/>
          <p:cNvGrpSpPr/>
          <p:nvPr/>
        </p:nvGrpSpPr>
        <p:grpSpPr>
          <a:xfrm>
            <a:off x="1103805" y="3702381"/>
            <a:ext cx="342144" cy="362704"/>
            <a:chOff x="2704005" y="4258781"/>
            <a:chExt cx="342144" cy="362704"/>
          </a:xfrm>
        </p:grpSpPr>
        <p:sp>
          <p:nvSpPr>
            <p:cNvPr id="353" name="Google Shape;353;p55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5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5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5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5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5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5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ctrTitle"/>
          </p:nvPr>
        </p:nvSpPr>
        <p:spPr>
          <a:xfrm>
            <a:off x="3619200" y="242025"/>
            <a:ext cx="5165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Methodology</a:t>
            </a:r>
            <a:endParaRPr sz="2200"/>
          </a:p>
        </p:txBody>
      </p:sp>
      <p:pic>
        <p:nvPicPr>
          <p:cNvPr id="365" name="Google Shape;365;p56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>
            <a:spLocks noGrp="1"/>
          </p:cNvSpPr>
          <p:nvPr>
            <p:ph type="subTitle" idx="8"/>
          </p:nvPr>
        </p:nvSpPr>
        <p:spPr>
          <a:xfrm>
            <a:off x="3625750" y="565325"/>
            <a:ext cx="5165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Determine the 10 areas most impacted by crime using MNPD Incidents, analyze responses on crime using Resident Survey, then examine service requests and service satisfaction using hubNashville Requests.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Data Manipulation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that fall outside of Davidson County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Dropped any rows where the ZIP code wasn’t known/blank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Only kept incidents where police could take conclusive action (i.e. no false reports, refusal to prosecute, etc.)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from survey with less than 10 responses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Combined Very Dissatisfied, Dissatisfied, and Neutral responses to survey into one categories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Limitations/Considerations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data concluded in 2018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responses skewed to about 15 ZIP codes and roughly 2,000 responses (less than 1% of the population at that time)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Limited ability to gauge “accuracy” of survey responses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72" name="Google Shape;372;p57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MNPD Incidents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57"/>
          <p:cNvSpPr txBox="1">
            <a:spLocks noGrp="1"/>
          </p:cNvSpPr>
          <p:nvPr>
            <p:ph type="title" idx="2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761</Words>
  <Application>Microsoft Office PowerPoint</Application>
  <PresentationFormat>On-screen Show (16:9)</PresentationFormat>
  <Paragraphs>107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Open Sans Light</vt:lpstr>
      <vt:lpstr>Arial</vt:lpstr>
      <vt:lpstr>Share</vt:lpstr>
      <vt:lpstr>Fira Sans Extra Condensed Medium</vt:lpstr>
      <vt:lpstr>DM Serif Display</vt:lpstr>
      <vt:lpstr>Open Sans</vt:lpstr>
      <vt:lpstr>Investment Business Plan By Slidesgo</vt:lpstr>
      <vt:lpstr>Crime, City Services, and Resident Satisfaction in Nashville (2016 - 2018)</vt:lpstr>
      <vt:lpstr>Introduction</vt:lpstr>
      <vt:lpstr>Introduction</vt:lpstr>
      <vt:lpstr>Data Questions</vt:lpstr>
      <vt:lpstr>Why This project?</vt:lpstr>
      <vt:lpstr>Data Used and Methodology</vt:lpstr>
      <vt:lpstr>hubNashville (311) Service Requests</vt:lpstr>
      <vt:lpstr>Methodology</vt:lpstr>
      <vt:lpstr>MNPD Incidents</vt:lpstr>
      <vt:lpstr>PowerPoint Presentation</vt:lpstr>
      <vt:lpstr>PowerPoint Presentation</vt:lpstr>
      <vt:lpstr>PowerPoint Presentation</vt:lpstr>
      <vt:lpstr>Interesting Correlations</vt:lpstr>
      <vt:lpstr>Interesting Correlations</vt:lpstr>
      <vt:lpstr>hubNashville Requests</vt:lpstr>
      <vt:lpstr>PowerPoint Presentation</vt:lpstr>
      <vt:lpstr>Metro was Quick to Respond …</vt:lpstr>
      <vt:lpstr>… But There Were Still Some Common Problem Areas</vt:lpstr>
      <vt:lpstr>Severe Offsets in Expectations</vt:lpstr>
      <vt:lpstr>Cont’d.</vt:lpstr>
      <vt:lpstr>Cont’d.</vt:lpstr>
      <vt:lpstr>05</vt:lpstr>
      <vt:lpstr>3)  More Data Needed to Substantiate             Resident Survey Claims</vt:lpstr>
      <vt:lpstr>3)  Expand Data Collected for MNPD          Incidents and hubNashville           Requests to Validate Survey        Responses</vt:lpstr>
      <vt:lpstr>Dashboard Demonstration</vt:lpstr>
      <vt:lpstr> Special Thanks AJ Grande Chase Taylor Dibran Rexhepi Olariche “Ola” Obi Alex Wright Sobiya Uddin Members of NSS DA Cohort 09 The Staff of Nashville Software School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Crime, City Services, and Resident Satisfaction in Nashville (2016 - 2018)</dc:title>
  <cp:lastModifiedBy>Edward Brown</cp:lastModifiedBy>
  <cp:revision>13</cp:revision>
  <dcterms:modified xsi:type="dcterms:W3CDTF">2023-10-28T18:42:18Z</dcterms:modified>
</cp:coreProperties>
</file>